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5" r:id="rId1"/>
    <p:sldMasterId id="2147483995" r:id="rId2"/>
  </p:sldMasterIdLst>
  <p:notesMasterIdLst>
    <p:notesMasterId r:id="rId35"/>
  </p:notesMasterIdLst>
  <p:sldIdLst>
    <p:sldId id="256" r:id="rId3"/>
    <p:sldId id="257" r:id="rId4"/>
    <p:sldId id="258" r:id="rId5"/>
    <p:sldId id="262" r:id="rId6"/>
    <p:sldId id="271" r:id="rId7"/>
    <p:sldId id="303" r:id="rId8"/>
    <p:sldId id="272" r:id="rId9"/>
    <p:sldId id="304" r:id="rId10"/>
    <p:sldId id="269" r:id="rId11"/>
    <p:sldId id="305" r:id="rId12"/>
    <p:sldId id="306" r:id="rId13"/>
    <p:sldId id="307" r:id="rId14"/>
    <p:sldId id="308" r:id="rId15"/>
    <p:sldId id="309" r:id="rId16"/>
    <p:sldId id="315" r:id="rId17"/>
    <p:sldId id="310" r:id="rId18"/>
    <p:sldId id="311" r:id="rId19"/>
    <p:sldId id="312" r:id="rId20"/>
    <p:sldId id="313" r:id="rId21"/>
    <p:sldId id="314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6" r:id="rId32"/>
    <p:sldId id="325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0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68"/>
  </p:normalViewPr>
  <p:slideViewPr>
    <p:cSldViewPr snapToGrid="0">
      <p:cViewPr varScale="1">
        <p:scale>
          <a:sx n="65" d="100"/>
          <a:sy n="65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E4229-8B5F-44A7-A4E8-90286E19BE7B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8AECF-8045-44B0-88A0-57EADDA3E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AECF-8045-44B0-88A0-57EADDA3E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AECF-8045-44B0-88A0-57EADDA3E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1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AECF-8045-44B0-88A0-57EADDA3E3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2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C5A8-DCD4-42A0-A375-E40866121364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4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C86A-315A-4B90-9BFF-E5A2B0794384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4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8A5B-2AE6-42C7-ACAC-33E9D0902879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21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0E6C5A8-DCD4-42A0-A375-E40866121364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12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6D6A-E351-4C3A-886A-809680EA9582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02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7C79-61B6-46B9-9DF0-A3A31B93EE51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2159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9E3-856F-40DB-8FFA-4F299ED01C1E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91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0B26-9CDE-4851-93F6-240988516E81}" type="datetime1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2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9EEF-7DCC-469E-A0D6-A39EDBC573F4}" type="datetime1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4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45CF-7726-41FB-A1D1-E01EEDA77400}" type="datetime1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17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BD11-9589-4B4A-99E8-FAFCE7727AEC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9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6D6A-E351-4C3A-886A-809680EA9582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47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896-8F38-48BD-80A6-39005365C967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4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C86A-315A-4B90-9BFF-E5A2B0794384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24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8A5B-2AE6-42C7-ACAC-33E9D0902879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1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7C79-61B6-46B9-9DF0-A3A31B93EE51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3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9E3-856F-40DB-8FFA-4F299ED01C1E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7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20B26-9CDE-4851-93F6-240988516E81}" type="datetime1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6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9EEF-7DCC-469E-A0D6-A39EDBC573F4}" type="datetime1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0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45CF-7726-41FB-A1D1-E01EEDA77400}" type="datetime1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BD11-9589-4B4A-99E8-FAFCE7727AEC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896-8F38-48BD-80A6-39005365C967}" type="datetime1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9462FD-7F5B-4895-AC3D-DF459B9F9CDD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2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9462FD-7F5B-4895-AC3D-DF459B9F9CDD}" type="datetime1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B0923FA-7D59-4779-8F8A-9F71209DE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81" y="1574222"/>
            <a:ext cx="12191999" cy="2069517"/>
          </a:xfrm>
        </p:spPr>
        <p:txBody>
          <a:bodyPr>
            <a:noAutofit/>
          </a:bodyPr>
          <a:lstStyle/>
          <a:p>
            <a:pPr algn="ctr"/>
            <a:r>
              <a:rPr lang="fr-FR" sz="4400" b="1" dirty="0" err="1" smtClean="0"/>
              <a:t>Convolutional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sparse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coding</a:t>
            </a:r>
            <a:r>
              <a:rPr lang="fr-FR" sz="4400" b="1" dirty="0" smtClean="0"/>
              <a:t/>
            </a:r>
            <a:br>
              <a:rPr lang="fr-FR" sz="4400" b="1" dirty="0" smtClean="0"/>
            </a:br>
            <a:r>
              <a:rPr lang="fr-FR" sz="4400" b="1" dirty="0" smtClean="0"/>
              <a:t>pour l'apprentissage de représentation</a:t>
            </a:r>
            <a:br>
              <a:rPr lang="fr-FR" sz="4400" b="1" dirty="0" smtClean="0"/>
            </a:br>
            <a:r>
              <a:rPr lang="fr-FR" sz="4400" b="1" dirty="0" smtClean="0"/>
              <a:t>sur des signaux et des images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4830" y="4845034"/>
            <a:ext cx="5737880" cy="2011695"/>
          </a:xfrm>
        </p:spPr>
        <p:txBody>
          <a:bodyPr anchor="ctr">
            <a:no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500" b="1" dirty="0" smtClean="0"/>
              <a:t>Students:</a:t>
            </a:r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Thai-Chau TRUONG</a:t>
            </a:r>
            <a:endParaRPr lang="en-US" sz="2500" dirty="0" smtClean="0"/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 err="1" smtClean="0"/>
              <a:t>Quang-Huy</a:t>
            </a:r>
            <a:r>
              <a:rPr lang="en-US" sz="2500" dirty="0"/>
              <a:t> DINH</a:t>
            </a:r>
            <a:endParaRPr lang="en-US" sz="2500" dirty="0" smtClean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500" b="1" dirty="0" smtClean="0"/>
              <a:t>Professor:</a:t>
            </a:r>
            <a:r>
              <a:rPr lang="en-US" sz="2500" dirty="0" smtClean="0"/>
              <a:t> Alexandre GRAMFORT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" y="-803"/>
            <a:ext cx="1657350" cy="165735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57350" y="1"/>
            <a:ext cx="10534650" cy="1657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000" b="1" dirty="0"/>
              <a:t>Projet de Recherche et d'Innovation Master (PRIM380)</a:t>
            </a:r>
            <a:endParaRPr lang="en-US" sz="3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3837709"/>
            <a:ext cx="12192000" cy="1035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/>
              <a:t>Based on </a:t>
            </a:r>
            <a:r>
              <a:rPr lang="en-US" sz="2500" dirty="0"/>
              <a:t>the paper </a:t>
            </a:r>
            <a:r>
              <a:rPr lang="en-US" sz="2500" b="1" dirty="0"/>
              <a:t>“Fast and Flexible Convolutional Sparse Coding</a:t>
            </a:r>
            <a:r>
              <a:rPr lang="en-US" sz="2500" b="1" dirty="0" smtClean="0"/>
              <a:t>”</a:t>
            </a:r>
          </a:p>
          <a:p>
            <a:pPr algn="ctr"/>
            <a:r>
              <a:rPr lang="en-US" sz="2500" i="1" dirty="0" smtClean="0"/>
              <a:t>(Felix Heide, Wolfgang </a:t>
            </a:r>
            <a:r>
              <a:rPr lang="en-US" sz="2500" i="1" dirty="0" err="1" smtClean="0"/>
              <a:t>Heidrich</a:t>
            </a:r>
            <a:r>
              <a:rPr lang="en-US" sz="2500" i="1" dirty="0" smtClean="0"/>
              <a:t>, Gordon </a:t>
            </a:r>
            <a:r>
              <a:rPr lang="en-US" sz="2500" i="1" dirty="0" err="1" smtClean="0"/>
              <a:t>Wetzstein</a:t>
            </a:r>
            <a:r>
              <a:rPr lang="en-US" sz="2500" i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80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1825625"/>
            <a:ext cx="10710949" cy="479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optimization problem becomes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where g=0</a:t>
            </a:r>
          </a:p>
          <a:p>
            <a:pPr marL="0" indent="0">
              <a:buNone/>
            </a:pPr>
            <a:endParaRPr lang="en-US" sz="2800" b="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d-step – filter update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96" y="2582863"/>
            <a:ext cx="5369604" cy="27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9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800" dirty="0" smtClean="0"/>
                  <a:t>The augmented </a:t>
                </a:r>
                <a:r>
                  <a:rPr lang="en-US" sz="2800" dirty="0" err="1"/>
                  <a:t>Lagrangian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with 2 pairs </a:t>
                </a:r>
                <a:r>
                  <a:rPr lang="en-US" sz="2800" dirty="0"/>
                  <a:t>of Lagrange and augmented Lagrange multipliers</a:t>
                </a:r>
                <a:endParaRPr lang="en-US" sz="2800" dirty="0" smtClean="0"/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brk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𝑍𝑑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brk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𝑍𝑑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  <a:blipFill>
                <a:blip r:embed="rId2"/>
                <a:stretch>
                  <a:fillRect l="-1138" t="-1652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d-step – filter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7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9401" y="1465943"/>
                <a:ext cx="11013440" cy="539205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 smtClean="0"/>
                  <a:t>Using ADMM in closed form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we have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𝑍𝑑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,…,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,…,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0000CC"/>
                  </a:solidFill>
                </a:endParaRPr>
              </a:p>
              <a:p>
                <a:pPr marL="574675" indent="-58738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,…,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𝐾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i="1" dirty="0" smtClean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  <a:p>
                <a:pPr marL="574675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den>
                                  </m:f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den>
                                  </m:f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den>
                                  </m:f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Ι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𝑆𝑣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𝑆𝑣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𝑆𝑣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    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𝑜𝑡h𝑒𝑟𝑤𝑖𝑠𝑒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574675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401" y="1465943"/>
                <a:ext cx="11013440" cy="5392057"/>
              </a:xfrm>
              <a:blipFill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d-step – filter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2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465943"/>
                <a:ext cx="10710950" cy="539205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800" dirty="0" smtClean="0"/>
                  <a:t>Rewrite the minimization function as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𝑍𝑑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 smtClean="0"/>
                  <a:t>We solve this problem in the Fourier domain and have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 smtClean="0"/>
                  <a:t>This problem can be solved </a:t>
                </a:r>
                <a:r>
                  <a:rPr lang="en-US" sz="2800" dirty="0" err="1" smtClean="0"/>
                  <a:t>parallelly</a:t>
                </a:r>
                <a:r>
                  <a:rPr lang="en-US" sz="2800" dirty="0" smtClean="0"/>
                  <a:t> for each point u, we have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574675" indent="0">
                  <a:lnSpc>
                    <a:spcPct val="120000"/>
                  </a:lnSpc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465943"/>
                <a:ext cx="10710950" cy="5392057"/>
              </a:xfrm>
              <a:blipFill>
                <a:blip r:embed="rId2"/>
                <a:stretch>
                  <a:fillRect l="-1138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gradFill flip="none" rotWithShape="1">
                      <a:gsLst>
                        <a:gs pos="28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dirty="0" smtClean="0">
                    <a:solidFill>
                      <a:schemeClr val="tx1"/>
                    </a:solidFill>
                  </a:rPr>
                  <a:t>The d-step – filter update – finding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  <a:blipFill>
                <a:blip r:embed="rId3"/>
                <a:stretch>
                  <a:fillRect l="-2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97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4455886"/>
                <a:ext cx="10710950" cy="2402114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800" dirty="0" smtClean="0"/>
                  <a:t>The K-by-K matrix inversion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en-US" sz="2800" dirty="0" smtClean="0"/>
                  <a:t> can be reduced to the inversion of an N-by-N matrix by the Woodbury formula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574675" indent="0">
                  <a:lnSpc>
                    <a:spcPct val="120000"/>
                  </a:lnSpc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4455886"/>
                <a:ext cx="10710950" cy="2402114"/>
              </a:xfrm>
              <a:blipFill>
                <a:blip r:embed="rId2"/>
                <a:stretch>
                  <a:fillRect l="-1138" t="-508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gradFill flip="none" rotWithShape="1">
                      <a:gsLst>
                        <a:gs pos="28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dirty="0" smtClean="0">
                    <a:solidFill>
                      <a:schemeClr val="tx1"/>
                    </a:solidFill>
                  </a:rPr>
                  <a:t>The d-step – filter update – finding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  <a:blipFill>
                <a:blip r:embed="rId3"/>
                <a:stretch>
                  <a:fillRect l="-2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02" y="1834921"/>
            <a:ext cx="89249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Solve the problem</a:t>
                </a:r>
                <a:r>
                  <a:rPr lang="en-US" sz="2800" dirty="0"/>
                  <a:t/>
                </a: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𝐷𝑧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The new introduced variable 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  <a:blipFill>
                <a:blip r:embed="rId2"/>
                <a:stretch>
                  <a:fillRect l="-1138" t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z-step – code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1825625"/>
            <a:ext cx="10710949" cy="4796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optimization problem becomes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where g=0</a:t>
            </a:r>
          </a:p>
          <a:p>
            <a:pPr marL="0" indent="0">
              <a:buNone/>
            </a:pPr>
            <a:endParaRPr lang="en-US" sz="2800" b="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z-step – code update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39" y="2634577"/>
            <a:ext cx="5564196" cy="27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5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800" dirty="0" smtClean="0"/>
                  <a:t>The augmented </a:t>
                </a:r>
                <a:r>
                  <a:rPr lang="en-US" sz="2800" dirty="0" err="1"/>
                  <a:t>Lagrangian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with 2 pairs </a:t>
                </a:r>
                <a:r>
                  <a:rPr lang="en-US" sz="2800" dirty="0"/>
                  <a:t>of Lagrange and augmented Lagrange multipliers</a:t>
                </a:r>
                <a:endParaRPr lang="en-US" sz="2800" dirty="0" smtClean="0"/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brk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𝐷𝑧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brk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𝐷𝑧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  <a:blipFill>
                <a:blip r:embed="rId2"/>
                <a:stretch>
                  <a:fillRect l="-1138" t="-1652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z-step – code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8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9401" y="1465943"/>
                <a:ext cx="11013440" cy="539205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 smtClean="0"/>
                  <a:t>Using ADMM in closed form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we have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𝐷𝑧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1,1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,…,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1,1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,…,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 smtClean="0">
                  <a:solidFill>
                    <a:srgbClr val="0000CC"/>
                  </a:solidFill>
                </a:endParaRPr>
              </a:p>
              <a:p>
                <a:pPr marL="574675" indent="-58738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1,1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CC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,…,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𝐾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rgbClr val="0000CC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i="1" dirty="0" smtClean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  <a:p>
                <a:pPr marL="574675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den>
                                  </m:f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den>
                                  </m:f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2,1,1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den>
                                  </m:f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Ι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𝜃𝛽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US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574675" indent="0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401" y="1465943"/>
                <a:ext cx="11013440" cy="5392057"/>
              </a:xfrm>
              <a:blipFill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z-step – code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0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465943"/>
                <a:ext cx="10710950" cy="539205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800" dirty="0" smtClean="0"/>
                  <a:t>Rewrite the minimization function as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𝐷𝑧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2,</m:t>
                                                  </m:r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 smtClean="0"/>
                  <a:t>We solve this problem in the Fourier domain and have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⊙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8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 smtClean="0"/>
                  <a:t>This problem can be solved </a:t>
                </a:r>
                <a:r>
                  <a:rPr lang="en-US" sz="2800" dirty="0" err="1" smtClean="0"/>
                  <a:t>parallelly</a:t>
                </a:r>
                <a:r>
                  <a:rPr lang="en-US" sz="2800" dirty="0" smtClean="0"/>
                  <a:t> for each point u, we have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574675" indent="0">
                  <a:lnSpc>
                    <a:spcPct val="120000"/>
                  </a:lnSpc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465943"/>
                <a:ext cx="10710950" cy="5392057"/>
              </a:xfrm>
              <a:blipFill>
                <a:blip r:embed="rId2"/>
                <a:stretch>
                  <a:fillRect l="-1138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gradFill flip="none" rotWithShape="1">
                      <a:gsLst>
                        <a:gs pos="28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dirty="0" smtClean="0">
                    <a:solidFill>
                      <a:schemeClr val="tx1"/>
                    </a:solidFill>
                  </a:rPr>
                  <a:t>The z-step – code update – finding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  <a:blipFill>
                <a:blip r:embed="rId3"/>
                <a:stretch>
                  <a:fillRect l="-2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16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1576389"/>
            <a:ext cx="11000510" cy="4695824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800" dirty="0" smtClean="0"/>
              <a:t>The convolutional sparse coding (CSC) problem</a:t>
            </a:r>
            <a:endParaRPr lang="en-US" sz="2800" dirty="0"/>
          </a:p>
          <a:p>
            <a:pPr marL="285750" indent="-285750"/>
            <a:r>
              <a:rPr lang="en-US" sz="2800" dirty="0"/>
              <a:t>The authors’ proposed method</a:t>
            </a:r>
          </a:p>
          <a:p>
            <a:pPr marL="285750" indent="-285750"/>
            <a:r>
              <a:rPr lang="en-US" sz="2800" dirty="0"/>
              <a:t>Experiments on </a:t>
            </a:r>
            <a:r>
              <a:rPr lang="en-US" sz="2800" dirty="0" smtClean="0"/>
              <a:t>images</a:t>
            </a:r>
          </a:p>
          <a:p>
            <a:pPr marL="285750" indent="-285750"/>
            <a:r>
              <a:rPr lang="en-US" sz="2800" dirty="0" smtClean="0"/>
              <a:t>Experiments on signals</a:t>
            </a:r>
          </a:p>
          <a:p>
            <a:pPr marL="285750" indent="-285750"/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Contents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8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4354286"/>
                <a:ext cx="10710950" cy="2402114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800" dirty="0" smtClean="0"/>
                  <a:t>The K-by-K matrix inversion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en-US" sz="2800" dirty="0" smtClean="0"/>
                  <a:t> can be reduced to a scalar constant computation by the Woodbury formula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Ι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800" dirty="0" smtClean="0"/>
              </a:p>
              <a:p>
                <a:pPr marL="574675" indent="0">
                  <a:lnSpc>
                    <a:spcPct val="120000"/>
                  </a:lnSpc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4354286"/>
                <a:ext cx="10710950" cy="2402114"/>
              </a:xfrm>
              <a:blipFill>
                <a:blip r:embed="rId2"/>
                <a:stretch>
                  <a:fillRect l="-1138" t="-254" r="-1138" b="-4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930400"/>
            <a:ext cx="10983278" cy="1807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gradFill flip="none" rotWithShape="1">
                      <a:gsLst>
                        <a:gs pos="28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dirty="0" smtClean="0">
                    <a:solidFill>
                      <a:schemeClr val="tx1"/>
                    </a:solidFill>
                  </a:rPr>
                  <a:t>The z-step – code update – finding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250827"/>
                <a:ext cx="10710949" cy="1325563"/>
              </a:xfrm>
              <a:prstGeom prst="rect">
                <a:avLst/>
              </a:prstGeom>
              <a:blipFill>
                <a:blip r:embed="rId4"/>
                <a:stretch>
                  <a:fillRect l="-2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576390"/>
                <a:ext cx="10710949" cy="4603747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Experiment 1:</a:t>
                </a:r>
              </a:p>
              <a:p>
                <a:pPr lvl="1"/>
                <a:r>
                  <a:rPr lang="fr-FR" sz="2400" dirty="0" smtClean="0"/>
                  <a:t>10 images 50 x 40</a:t>
                </a:r>
              </a:p>
              <a:p>
                <a:pPr lvl="1"/>
                <a:r>
                  <a:rPr lang="fr-FR" sz="2400" dirty="0" smtClean="0"/>
                  <a:t>10 </a:t>
                </a:r>
                <a:r>
                  <a:rPr lang="fr-FR" sz="2400" dirty="0" err="1" smtClean="0"/>
                  <a:t>filters</a:t>
                </a:r>
                <a:r>
                  <a:rPr lang="fr-FR" sz="2400" dirty="0" smtClean="0"/>
                  <a:t> 5 x 5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fr-FR" sz="2400" dirty="0" smtClean="0"/>
                  <a:t> varies </a:t>
                </a:r>
                <a:r>
                  <a:rPr lang="fr-FR" sz="2400" dirty="0" err="1" smtClean="0"/>
                  <a:t>from</a:t>
                </a:r>
                <a:r>
                  <a:rPr lang="fr-FR" sz="2400" dirty="0" smtClean="0"/>
                  <a:t> 0.5 to 5.0 </a:t>
                </a:r>
                <a:r>
                  <a:rPr lang="fr-FR" sz="2400" dirty="0" err="1" smtClean="0"/>
                  <a:t>with</a:t>
                </a:r>
                <a:r>
                  <a:rPr lang="fr-FR" sz="2400" dirty="0" smtClean="0"/>
                  <a:t> the </a:t>
                </a:r>
                <a:r>
                  <a:rPr lang="fr-FR" sz="2400" dirty="0" err="1" smtClean="0"/>
                  <a:t>increment</a:t>
                </a:r>
                <a:r>
                  <a:rPr lang="fr-FR" sz="2400" dirty="0" smtClean="0"/>
                  <a:t> of 0.5</a:t>
                </a:r>
              </a:p>
              <a:p>
                <a:pPr lvl="1"/>
                <a:r>
                  <a:rPr lang="fr-FR" sz="2400" dirty="0" smtClean="0"/>
                  <a:t>20 </a:t>
                </a:r>
                <a:r>
                  <a:rPr lang="fr-FR" sz="2400" dirty="0" err="1" smtClean="0"/>
                  <a:t>iterations</a:t>
                </a:r>
                <a:endParaRPr lang="fr-FR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576390"/>
                <a:ext cx="10710949" cy="4603747"/>
              </a:xfrm>
              <a:blipFill>
                <a:blip r:embed="rId2"/>
                <a:stretch>
                  <a:fillRect l="-683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72" y="3449415"/>
            <a:ext cx="4535424" cy="302361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images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93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6835" y="3219689"/>
            <a:ext cx="1636514" cy="130921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1576390"/>
            <a:ext cx="7655453" cy="510363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images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0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2482" y="1576390"/>
            <a:ext cx="1636514" cy="130921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23</a:t>
            </a:fld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42" y="3087825"/>
            <a:ext cx="4416552" cy="29443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images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3" y="1576390"/>
            <a:ext cx="7655453" cy="51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8800"/>
                <a:ext cx="10710949" cy="4351337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Experiment 2:</a:t>
                </a:r>
              </a:p>
              <a:p>
                <a:pPr lvl="1"/>
                <a:r>
                  <a:rPr lang="fr-FR" sz="2400" dirty="0" smtClean="0"/>
                  <a:t>10 images 100 x 80</a:t>
                </a:r>
              </a:p>
              <a:p>
                <a:pPr lvl="1"/>
                <a:r>
                  <a:rPr lang="fr-FR" sz="2400" dirty="0" smtClean="0"/>
                  <a:t>10 </a:t>
                </a:r>
                <a:r>
                  <a:rPr lang="fr-FR" sz="2400" dirty="0" err="1" smtClean="0"/>
                  <a:t>filters</a:t>
                </a:r>
                <a:r>
                  <a:rPr lang="fr-FR" sz="2400" dirty="0" smtClean="0"/>
                  <a:t> 11 x 11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  <m:r>
                      <a:rPr lang="en-US" sz="2400" b="0" i="1" smtClean="0">
                        <a:latin typeface="Cambria Math" charset="0"/>
                      </a:rPr>
                      <m:t>=1.0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8800"/>
                <a:ext cx="10710949" cy="4351337"/>
              </a:xfrm>
              <a:blipFill>
                <a:blip r:embed="rId2"/>
                <a:stretch>
                  <a:fillRect l="-683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images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6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80" y="1341472"/>
            <a:ext cx="7831306" cy="551652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041" y="2067560"/>
            <a:ext cx="2338070" cy="18704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41" y="4297076"/>
            <a:ext cx="2338070" cy="187512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images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7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26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00" y="1222774"/>
            <a:ext cx="8053080" cy="560214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images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33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891" y="1576390"/>
            <a:ext cx="10710949" cy="4603747"/>
          </a:xfrm>
        </p:spPr>
        <p:txBody>
          <a:bodyPr>
            <a:normAutofit/>
          </a:bodyPr>
          <a:lstStyle/>
          <a:p>
            <a:r>
              <a:rPr lang="fr-FR" sz="2400" dirty="0" err="1" smtClean="0"/>
              <a:t>Experiment</a:t>
            </a:r>
            <a:r>
              <a:rPr lang="fr-FR" sz="2400" dirty="0" smtClean="0"/>
              <a:t>:</a:t>
            </a:r>
          </a:p>
          <a:p>
            <a:pPr lvl="1"/>
            <a:r>
              <a:rPr lang="fr-FR" sz="2000" dirty="0" smtClean="0"/>
              <a:t>50 </a:t>
            </a:r>
            <a:r>
              <a:rPr lang="fr-FR" sz="2000" dirty="0" err="1"/>
              <a:t>signals</a:t>
            </a:r>
            <a:r>
              <a:rPr lang="fr-FR" sz="2000" dirty="0"/>
              <a:t> of 5 types </a:t>
            </a:r>
            <a:r>
              <a:rPr lang="fr-FR" sz="2000" dirty="0" err="1" smtClean="0"/>
              <a:t>corresponding</a:t>
            </a:r>
            <a:r>
              <a:rPr lang="fr-FR" sz="2000" dirty="0" smtClean="0"/>
              <a:t> </a:t>
            </a:r>
            <a:r>
              <a:rPr lang="fr-FR" sz="2000" dirty="0"/>
              <a:t>to 5 </a:t>
            </a:r>
            <a:r>
              <a:rPr lang="fr-FR" sz="2000" dirty="0" err="1"/>
              <a:t>sleep</a:t>
            </a:r>
            <a:r>
              <a:rPr lang="fr-FR" sz="2000" dirty="0"/>
              <a:t> </a:t>
            </a:r>
            <a:r>
              <a:rPr lang="fr-FR" sz="2000" dirty="0" smtClean="0"/>
              <a:t>states</a:t>
            </a:r>
          </a:p>
          <a:p>
            <a:pPr lvl="1"/>
            <a:r>
              <a:rPr lang="fr-FR" sz="2000" dirty="0" err="1" smtClean="0"/>
              <a:t>Sampling</a:t>
            </a:r>
            <a:r>
              <a:rPr lang="fr-FR" sz="2000" dirty="0" smtClean="0"/>
              <a:t> rate: 200 Hz</a:t>
            </a:r>
          </a:p>
          <a:p>
            <a:pPr lvl="1"/>
            <a:r>
              <a:rPr lang="fr-FR" sz="2000" dirty="0" smtClean="0"/>
              <a:t>Duration: 30s</a:t>
            </a:r>
          </a:p>
          <a:p>
            <a:pPr lvl="1"/>
            <a:r>
              <a:rPr lang="fr-FR" sz="2000" dirty="0" smtClean="0"/>
              <a:t>128 </a:t>
            </a:r>
            <a:r>
              <a:rPr lang="fr-FR" sz="2000" dirty="0" err="1" smtClean="0"/>
              <a:t>kernels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size of 201</a:t>
            </a:r>
          </a:p>
          <a:p>
            <a:pPr lvl="1"/>
            <a:r>
              <a:rPr lang="fr-FR" sz="2000" dirty="0" smtClean="0"/>
              <a:t>30 </a:t>
            </a:r>
            <a:r>
              <a:rPr lang="fr-FR" sz="2000" dirty="0" err="1" smtClean="0"/>
              <a:t>iterations</a:t>
            </a:r>
            <a:endParaRPr lang="fr-FR" sz="2000" dirty="0"/>
          </a:p>
          <a:p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792" y="3611453"/>
            <a:ext cx="4815840" cy="32105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signals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6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163" y="1355166"/>
            <a:ext cx="9733936" cy="272044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25" y="4125998"/>
            <a:ext cx="9708760" cy="273199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signals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060867"/>
            <a:ext cx="112928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672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29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2147359"/>
            <a:ext cx="5116068" cy="3410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32" y="2147359"/>
            <a:ext cx="5644896" cy="294516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Experiments on signals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1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576389"/>
                <a:ext cx="10710949" cy="5004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ctrlPr>
                                <a:rPr lang="is-I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s-I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≤1 ∀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1,…,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e>
                    </m:d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algn="just"/>
                <a:r>
                  <a:rPr lang="en-US" sz="2800" dirty="0" smtClean="0"/>
                  <a:t>Using </a:t>
                </a:r>
                <a:r>
                  <a:rPr lang="en-US" sz="2800" b="1" dirty="0"/>
                  <a:t>“Fourier trick”</a:t>
                </a:r>
                <a:r>
                  <a:rPr lang="en-US" sz="2800" dirty="0"/>
                  <a:t>: Require </a:t>
                </a:r>
                <a:r>
                  <a:rPr lang="en-US" sz="2800" b="1" dirty="0"/>
                  <a:t>boundary conditions</a:t>
                </a:r>
                <a:r>
                  <a:rPr lang="en-US" sz="2800" dirty="0"/>
                  <a:t> – </a:t>
                </a:r>
                <a:r>
                  <a:rPr lang="en-US" sz="2800" dirty="0" smtClean="0"/>
                  <a:t>points </a:t>
                </a:r>
                <a:r>
                  <a:rPr lang="en-US" sz="2800" dirty="0"/>
                  <a:t>closed to boundaries are covered by fewer filters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576389"/>
                <a:ext cx="10710949" cy="5004520"/>
              </a:xfrm>
              <a:blipFill>
                <a:blip r:embed="rId3"/>
                <a:stretch>
                  <a:fillRect l="-683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convolutional sparse coding (CSC) problem</a:t>
            </a:r>
          </a:p>
        </p:txBody>
      </p:sp>
    </p:spTree>
    <p:extLst>
      <p:ext uri="{BB962C8B-B14F-4D97-AF65-F5344CB8AC3E}">
        <p14:creationId xmlns:p14="http://schemas.microsoft.com/office/powerpoint/2010/main" val="3040947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First attempts to perform learning tasks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581892" y="1576390"/>
            <a:ext cx="5367423" cy="4381957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Thresholding the objective function to detect E</a:t>
            </a:r>
            <a:r>
              <a:rPr lang="en-US" sz="2800" dirty="0" smtClean="0"/>
              <a:t>EG from other signals..</a:t>
            </a:r>
          </a:p>
          <a:p>
            <a:pPr algn="just"/>
            <a:r>
              <a:rPr lang="en-US" sz="2800" dirty="0" smtClean="0"/>
              <a:t>Only works for random signals.</a:t>
            </a:r>
          </a:p>
          <a:p>
            <a:pPr algn="just"/>
            <a:r>
              <a:rPr lang="en-US" sz="2800" dirty="0" smtClean="0"/>
              <a:t>For ECG, the objective function is even lower.</a:t>
            </a:r>
            <a:endParaRPr lang="fr-FR" sz="2400" dirty="0"/>
          </a:p>
        </p:txBody>
      </p:sp>
      <p:sp>
        <p:nvSpPr>
          <p:cNvPr id="2" name="Rectangle 1"/>
          <p:cNvSpPr/>
          <p:nvPr/>
        </p:nvSpPr>
        <p:spPr>
          <a:xfrm>
            <a:off x="6489290" y="5490088"/>
            <a:ext cx="4803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://www.intechopen.com/source/html/16116/media/image94.jpeg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15" y="1489588"/>
            <a:ext cx="5343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48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Understand</a:t>
            </a:r>
            <a:r>
              <a:rPr lang="fr-FR" dirty="0" smtClean="0"/>
              <a:t> and </a:t>
            </a:r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method</a:t>
            </a:r>
            <a:r>
              <a:rPr lang="fr-FR" dirty="0" smtClean="0"/>
              <a:t> on images and </a:t>
            </a:r>
            <a:r>
              <a:rPr lang="fr-FR" dirty="0" err="1" smtClean="0"/>
              <a:t>signals</a:t>
            </a:r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smtClean="0">
                <a:sym typeface="Wingdings"/>
              </a:rPr>
              <a:t> not </a:t>
            </a:r>
            <a:r>
              <a:rPr lang="fr-FR" dirty="0" err="1" smtClean="0">
                <a:sym typeface="Wingdings"/>
              </a:rPr>
              <a:t>feasible</a:t>
            </a:r>
            <a:r>
              <a:rPr lang="fr-FR" dirty="0" smtClean="0">
                <a:sym typeface="Wingdings"/>
              </a:rPr>
              <a:t> for </a:t>
            </a:r>
            <a:r>
              <a:rPr lang="fr-FR" dirty="0" err="1" smtClean="0">
                <a:sym typeface="Wingdings"/>
              </a:rPr>
              <a:t>big</a:t>
            </a:r>
            <a:r>
              <a:rPr lang="fr-FR" dirty="0" smtClean="0">
                <a:sym typeface="Wingdings"/>
              </a:rPr>
              <a:t> data</a:t>
            </a:r>
          </a:p>
          <a:p>
            <a:r>
              <a:rPr lang="fr-FR" dirty="0" err="1" smtClean="0">
                <a:sym typeface="Wingdings"/>
              </a:rPr>
              <a:t>Try</a:t>
            </a:r>
            <a:r>
              <a:rPr lang="fr-FR" dirty="0" smtClean="0">
                <a:sym typeface="Wingdings"/>
              </a:rPr>
              <a:t> to </a:t>
            </a:r>
            <a:r>
              <a:rPr lang="fr-FR" dirty="0" err="1" smtClean="0">
                <a:sym typeface="Wingdings"/>
              </a:rPr>
              <a:t>parallelize</a:t>
            </a:r>
            <a:r>
              <a:rPr lang="fr-FR" dirty="0" smtClean="0">
                <a:sym typeface="Wingdings"/>
              </a:rPr>
              <a:t> the CSC </a:t>
            </a:r>
            <a:r>
              <a:rPr lang="fr-FR" dirty="0" err="1" smtClean="0">
                <a:sym typeface="Wingdings"/>
              </a:rPr>
              <a:t>solver</a:t>
            </a:r>
            <a:r>
              <a:rPr lang="fr-FR" dirty="0" smtClean="0">
                <a:sym typeface="Wingdings"/>
              </a:rPr>
              <a:t>  large </a:t>
            </a:r>
            <a:r>
              <a:rPr lang="fr-FR" dirty="0" err="1" smtClean="0">
                <a:sym typeface="Wingdings"/>
              </a:rPr>
              <a:t>scale</a:t>
            </a:r>
            <a:r>
              <a:rPr lang="fr-FR" dirty="0" smtClean="0">
                <a:sym typeface="Wingdings"/>
              </a:rPr>
              <a:t>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33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946400"/>
            <a:ext cx="12192000" cy="139123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/>
              <a:t>THANK </a:t>
            </a:r>
            <a:r>
              <a:rPr lang="en-US" sz="9600" b="1" dirty="0" smtClean="0"/>
              <a:t>YOU!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41214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576389"/>
                <a:ext cx="10710949" cy="46958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𝑀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ctrlPr>
                                <a:rPr lang="is-I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s-I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≤1 ∀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1,…,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285750" indent="-285750"/>
                <a:endParaRPr lang="en-US" sz="2800" dirty="0">
                  <a:solidFill>
                    <a:schemeClr val="tx1"/>
                  </a:solidFill>
                </a:endParaRPr>
              </a:p>
              <a:p>
                <a:pPr marL="285750" indent="-285750" algn="just"/>
                <a:r>
                  <a:rPr lang="en-US" sz="2800" b="1" dirty="0" smtClean="0">
                    <a:solidFill>
                      <a:schemeClr val="tx1"/>
                    </a:solidFill>
                  </a:rPr>
                  <a:t>Advantages: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Using unmodified </a:t>
                </a:r>
                <a:r>
                  <a:rPr lang="en-US" sz="2800" dirty="0">
                    <a:solidFill>
                      <a:schemeClr val="tx1"/>
                    </a:solidFill>
                  </a:rPr>
                  <a:t>filters in boundary regions, preserves the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nature of the convolutional operator</a:t>
                </a:r>
              </a:p>
              <a:p>
                <a:pPr marL="285750" indent="-285750" algn="just"/>
                <a:r>
                  <a:rPr lang="en-US" sz="2800" b="1" dirty="0" smtClean="0"/>
                  <a:t>Disadvantages:</a:t>
                </a:r>
                <a:r>
                  <a:rPr lang="en-US" sz="2800" dirty="0" smtClean="0"/>
                  <a:t> Cannot use directly the “Fourier trick”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576389"/>
                <a:ext cx="10710949" cy="4695824"/>
              </a:xfrm>
              <a:blipFill>
                <a:blip r:embed="rId3"/>
                <a:stretch>
                  <a:fillRect l="-683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authors’ 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86112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11927" y="1825625"/>
                <a:ext cx="8201891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800" dirty="0"/>
                  <a:t>General optimization problem: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are arbitrary matrices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800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 :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is-I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800" dirty="0"/>
                  <a:t> are closed, proper, convex</a:t>
                </a:r>
              </a:p>
              <a:p>
                <a:pPr marL="0" indent="0" algn="just">
                  <a:buNone/>
                </a:pPr>
                <a:endParaRPr lang="en-US" sz="2800" dirty="0">
                  <a:ea typeface="Cambria Math" charset="0"/>
                  <a:cs typeface="Cambria Math" charset="0"/>
                </a:endParaRPr>
              </a:p>
              <a:p>
                <a:pPr marL="0" indent="0" algn="just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11927" y="1825625"/>
                <a:ext cx="8201891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Mixture 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373346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5624"/>
                <a:ext cx="10710949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66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i="1">
                                      <a:solidFill>
                                        <a:srgbClr val="0066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solidFill>
                                        <a:srgbClr val="006600"/>
                                      </a:solidFill>
                                      <a:latin typeface="Cambria Math" charset="0"/>
                                    </a:rPr>
                                    <m:t>𝑀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s-IS" sz="2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200" i="1">
                                          <a:solidFill>
                                            <a:srgbClr val="00660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006600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006600"/>
                                          </a:solidFill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0066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  <m:nary>
                            <m:naryPr>
                              <m:chr m:val="∑"/>
                              <m:ctrlPr>
                                <a:rPr lang="is-I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s-I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2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𝑖𝑛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 algn="just">
                  <a:buNone/>
                </a:pPr>
                <a:r>
                  <a:rPr lang="en-US" sz="2200" dirty="0" smtClean="0"/>
                  <a:t>is split into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𝐷𝑧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200" b="0" i="1" dirty="0" smtClean="0">
                    <a:solidFill>
                      <a:schemeClr val="tx1"/>
                    </a:solidFill>
                    <a:latin typeface="Cambria Math" charset="0"/>
                  </a:rPr>
                  <a:t/>
                </a:r>
                <a:br>
                  <a:rPr lang="en-US" sz="2200" b="0" i="1" dirty="0" smtClean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66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6600"/>
                                  </a:solidFill>
                                  <a:latin typeface="Cambria Math" charset="0"/>
                                </a:rPr>
                                <m:t>𝑀𝑣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0066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00CC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0000CC"/>
                          </a:solidFill>
                          <a:latin typeface="Cambria Math" charset="0"/>
                        </a:rPr>
                        <m:t>𝑖𝑛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sz="2200" dirty="0" smtClean="0">
                    <a:solidFill>
                      <a:schemeClr val="tx1"/>
                    </a:solidFill>
                  </a:rPr>
                </a:b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200" b="0" i="1" dirty="0" smtClean="0">
                    <a:solidFill>
                      <a:schemeClr val="tx1"/>
                    </a:solidFill>
                    <a:latin typeface="Cambria Math" charset="0"/>
                  </a:rPr>
                  <a:t/>
                </a:r>
                <a:br>
                  <a:rPr lang="en-US" sz="2200" b="0" i="1" dirty="0" smtClean="0">
                    <a:solidFill>
                      <a:schemeClr val="tx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𝑧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r-H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hr-H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𝑆𝑣</m:t>
                                </m:r>
                              </m:e>
                            </m:d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≤1</m:t>
                        </m:r>
                      </m:e>
                    </m:d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5624"/>
                <a:ext cx="10710949" cy="5032375"/>
              </a:xfr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</a:rPr>
              <a:t>Efficient Convolutional Sparse Coding via Mixture 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2741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Main schema of the algorithm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2058783"/>
            <a:ext cx="9388019" cy="38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7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5625"/>
                <a:ext cx="10710949" cy="482917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800" dirty="0" smtClean="0"/>
                  <a:t>The ADMM method solves the </a:t>
                </a:r>
                <a:r>
                  <a:rPr lang="en-US" sz="2800" dirty="0"/>
                  <a:t>problems</a:t>
                </a:r>
                <a:r>
                  <a:rPr lang="en-US" sz="2800" dirty="0" smtClean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800" dirty="0" smtClean="0"/>
                  <a:t>where: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</a:t>
                </a:r>
                <a:r>
                  <a:rPr lang="en-US" sz="2800" dirty="0" smtClean="0"/>
                  <a:t>=0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f are different in d-step and z-step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u contains filters in d-step and codes in z-step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w</a:t>
                </a:r>
                <a:r>
                  <a:rPr lang="en-US" sz="2800" dirty="0" smtClean="0"/>
                  <a:t> is the new introduced variable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5625"/>
                <a:ext cx="10710949" cy="4829176"/>
              </a:xfrm>
              <a:blipFill>
                <a:blip r:embed="rId2"/>
                <a:stretch>
                  <a:fillRect l="-1024" t="-2270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ADMM </a:t>
            </a:r>
            <a:r>
              <a:rPr lang="en-US" dirty="0" smtClean="0">
                <a:solidFill>
                  <a:schemeClr val="tx1"/>
                </a:solidFill>
              </a:rPr>
              <a:t>for mixture models in each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Solve the problem</a:t>
                </a:r>
                <a:r>
                  <a:rPr lang="en-US" sz="2800" dirty="0"/>
                  <a:t/>
                </a: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𝑍𝑑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The new introduced variable 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1825625"/>
                <a:ext cx="10710949" cy="4796848"/>
              </a:xfrm>
              <a:blipFill>
                <a:blip r:embed="rId2"/>
                <a:stretch>
                  <a:fillRect l="-1138" t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1B0923FA-7D59-4779-8F8A-9F71209DED9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1891" y="250827"/>
            <a:ext cx="10710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 d-step – filter update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7881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1012</TotalTime>
  <Words>461</Words>
  <Application>Microsoft Office PowerPoint</Application>
  <PresentationFormat>Widescreen</PresentationFormat>
  <Paragraphs>185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Schoolbook</vt:lpstr>
      <vt:lpstr>Wingdings</vt:lpstr>
      <vt:lpstr>Wingdings 2</vt:lpstr>
      <vt:lpstr>HDOfficeLightV0</vt:lpstr>
      <vt:lpstr>View</vt:lpstr>
      <vt:lpstr>Convolutional sparse coding pour l'apprentissage de représentation sur des signaux et des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AND FLEXIBLE CONVOLUTIONAL SPARSE CODING</dc:title>
  <dc:creator>Thai-Chau Truong</dc:creator>
  <cp:lastModifiedBy>Thai-Chau Truong</cp:lastModifiedBy>
  <cp:revision>351</cp:revision>
  <dcterms:created xsi:type="dcterms:W3CDTF">2015-10-07T20:22:46Z</dcterms:created>
  <dcterms:modified xsi:type="dcterms:W3CDTF">2016-02-11T13:30:18Z</dcterms:modified>
</cp:coreProperties>
</file>